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Analyzing 3,900 customer transactions to uncover insights into spending patterns, customer segments, and product preferences that drive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2061"/>
            <a:ext cx="81985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Recommendations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14468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548539"/>
            <a:ext cx="28808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03895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for subscribers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2414468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35485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403895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move them into Loyal segment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2414468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3548539"/>
            <a:ext cx="28592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03895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age groups and express-shipping users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246727"/>
            <a:ext cx="6407944" cy="1730812"/>
          </a:xfrm>
          <a:prstGeom prst="roundRect">
            <a:avLst>
              <a:gd name="adj" fmla="val 5504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13" name="Text 8"/>
          <p:cNvSpPr/>
          <p:nvPr/>
        </p:nvSpPr>
        <p:spPr>
          <a:xfrm>
            <a:off x="1051084" y="5504021"/>
            <a:ext cx="34028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51084" y="5994440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Balance sales boosts with margin control for sustainable growth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7428548" y="5246727"/>
            <a:ext cx="6408063" cy="1730812"/>
          </a:xfrm>
          <a:prstGeom prst="roundRect">
            <a:avLst>
              <a:gd name="adj" fmla="val 5504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7685842" y="5504021"/>
            <a:ext cx="28763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7685842" y="5994440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and best-selling products in campaigns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397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140" y="3390424"/>
            <a:ext cx="5279588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Overview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39140" y="4472464"/>
            <a:ext cx="4208026" cy="696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50"/>
              </a:lnSpc>
              <a:buNone/>
            </a:pPr>
            <a:r>
              <a:rPr lang="en-US" sz="5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450" dirty="0"/>
          </a:p>
        </p:txBody>
      </p:sp>
      <p:sp>
        <p:nvSpPr>
          <p:cNvPr id="5" name="Text 2"/>
          <p:cNvSpPr/>
          <p:nvPr/>
        </p:nvSpPr>
        <p:spPr>
          <a:xfrm>
            <a:off x="1523286" y="5433179"/>
            <a:ext cx="263973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39140" y="5889784"/>
            <a:ext cx="4208026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Transactions analyzed across all categories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5211128" y="4472464"/>
            <a:ext cx="4208026" cy="696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50"/>
              </a:lnSpc>
              <a:buNone/>
            </a:pPr>
            <a:r>
              <a:rPr lang="en-US" sz="5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450" dirty="0"/>
          </a:p>
        </p:txBody>
      </p:sp>
      <p:sp>
        <p:nvSpPr>
          <p:cNvPr id="8" name="Text 5"/>
          <p:cNvSpPr/>
          <p:nvPr/>
        </p:nvSpPr>
        <p:spPr>
          <a:xfrm>
            <a:off x="5995273" y="5433179"/>
            <a:ext cx="263973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Features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5211128" y="5889784"/>
            <a:ext cx="4208026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customer and purchase attributes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9683115" y="4472464"/>
            <a:ext cx="4208145" cy="696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50"/>
              </a:lnSpc>
              <a:buNone/>
            </a:pPr>
            <a:r>
              <a:rPr lang="en-US" sz="5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37</a:t>
            </a:r>
            <a:endParaRPr lang="en-US" sz="5450" dirty="0"/>
          </a:p>
        </p:txBody>
      </p:sp>
      <p:sp>
        <p:nvSpPr>
          <p:cNvPr id="11" name="Text 8"/>
          <p:cNvSpPr/>
          <p:nvPr/>
        </p:nvSpPr>
        <p:spPr>
          <a:xfrm>
            <a:off x="10467261" y="5433179"/>
            <a:ext cx="263973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Values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683115" y="5889784"/>
            <a:ext cx="4208145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Only in Review Rating column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39140" y="6803112"/>
            <a:ext cx="13152120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features include customer demographics (Age, Gender, Location, Subscription Status), purchase details (Item, Category, Amount, Season, Size, Color), and shopping behavior (Discounts, Previous Purchases, Frequency, Review Rating, Shipping Type).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6125" y="519351"/>
            <a:ext cx="6932771" cy="589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&amp; Cleaning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146125" y="1391126"/>
            <a:ext cx="18847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146125" y="1688544"/>
            <a:ext cx="7824549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6" name="Text 3"/>
          <p:cNvSpPr/>
          <p:nvPr/>
        </p:nvSpPr>
        <p:spPr>
          <a:xfrm>
            <a:off x="6146125" y="1828443"/>
            <a:ext cx="3392567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 &amp; Exploration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146125" y="2235994"/>
            <a:ext cx="7824549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using pandas, checked structure with df.info() and summary statistics with .describe()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146125" y="3168729"/>
            <a:ext cx="18847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146125" y="3466148"/>
            <a:ext cx="7824549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0" name="Text 7"/>
          <p:cNvSpPr/>
          <p:nvPr/>
        </p:nvSpPr>
        <p:spPr>
          <a:xfrm>
            <a:off x="6146125" y="3606046"/>
            <a:ext cx="2750701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6146125" y="4013597"/>
            <a:ext cx="7824549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missing Review Rating values using median rating of each product category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146125" y="4644866"/>
            <a:ext cx="18847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146125" y="4942284"/>
            <a:ext cx="7824549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4" name="Text 11"/>
          <p:cNvSpPr/>
          <p:nvPr/>
        </p:nvSpPr>
        <p:spPr>
          <a:xfrm>
            <a:off x="6146125" y="5082183"/>
            <a:ext cx="2455426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146125" y="5489734"/>
            <a:ext cx="7824549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age_group column by binning ages and purchase_frequency_days from purchase data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146125" y="6422469"/>
            <a:ext cx="18847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6146125" y="6719888"/>
            <a:ext cx="7824549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8" name="Text 15"/>
          <p:cNvSpPr/>
          <p:nvPr/>
        </p:nvSpPr>
        <p:spPr>
          <a:xfrm>
            <a:off x="6146125" y="6859786"/>
            <a:ext cx="2504003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6146125" y="7267337"/>
            <a:ext cx="7824549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to PostgreSQL and loaded cleaned data for SQL analysis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81730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Insights by Gender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Analysis revealed significant revenue differences between male and female customers, providing insights for targeted marketing strategies.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75503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Understanding gender-based spending patterns helps optimize product positioning and promotional campaigns for maximum impact.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88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Discount Strategy Analysis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36545"/>
            <a:ext cx="3664744" cy="2765227"/>
          </a:xfrm>
          <a:prstGeom prst="roundRect">
            <a:avLst>
              <a:gd name="adj" fmla="val 344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070979"/>
            <a:ext cx="319587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High-Spending Discount Users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915728"/>
            <a:ext cx="319587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Identified customers who used discounts but still spent above average purchase amount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836545"/>
            <a:ext cx="3664863" cy="2765227"/>
          </a:xfrm>
          <a:prstGeom prst="roundRect">
            <a:avLst>
              <a:gd name="adj" fmla="val 344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182" y="3070979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182" y="3915728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Found 5 products with highest percentage of discounted purchases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828586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6063020"/>
            <a:ext cx="31743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Implications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553438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Balance sales boosts with margin control for optimal profitability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12018"/>
            <a:ext cx="62459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Performance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201239"/>
            <a:ext cx="36427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5 Products by Rating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691658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Identified products with highest average review ratings for promotional focus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456884" y="42012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3 per Category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456884" y="4691658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Listed most purchased products within each category for inventory optimization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4230" y="759619"/>
            <a:ext cx="7668339" cy="1317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&amp; Subscription Insights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224230" y="2393394"/>
            <a:ext cx="3728799" cy="2601516"/>
          </a:xfrm>
          <a:prstGeom prst="roundRect">
            <a:avLst>
              <a:gd name="adj" fmla="val 4218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01370" y="2393394"/>
            <a:ext cx="91440" cy="2601516"/>
          </a:xfrm>
          <a:prstGeom prst="roundRect">
            <a:avLst>
              <a:gd name="adj" fmla="val 96834"/>
            </a:avLst>
          </a:prstGeom>
          <a:solidFill>
            <a:srgbClr val="B88E23"/>
          </a:solidFill>
          <a:ln/>
        </p:spPr>
      </p:sp>
      <p:sp>
        <p:nvSpPr>
          <p:cNvPr id="6" name="Text 3"/>
          <p:cNvSpPr/>
          <p:nvPr/>
        </p:nvSpPr>
        <p:spPr>
          <a:xfrm>
            <a:off x="6526411" y="2626995"/>
            <a:ext cx="3193018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Type Comparison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6526411" y="3412093"/>
            <a:ext cx="3193018" cy="1349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users show different average purchase amounts compared to Standard shipping customers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10163770" y="2393394"/>
            <a:ext cx="3728799" cy="2601516"/>
          </a:xfrm>
          <a:prstGeom prst="roundRect">
            <a:avLst>
              <a:gd name="adj" fmla="val 4218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40910" y="2393394"/>
            <a:ext cx="91440" cy="2601516"/>
          </a:xfrm>
          <a:prstGeom prst="roundRect">
            <a:avLst>
              <a:gd name="adj" fmla="val 96834"/>
            </a:avLst>
          </a:prstGeom>
          <a:solidFill>
            <a:srgbClr val="B88E23"/>
          </a:solidFill>
          <a:ln/>
        </p:spPr>
      </p:sp>
      <p:sp>
        <p:nvSpPr>
          <p:cNvPr id="10" name="Text 7"/>
          <p:cNvSpPr/>
          <p:nvPr/>
        </p:nvSpPr>
        <p:spPr>
          <a:xfrm>
            <a:off x="10465951" y="2626995"/>
            <a:ext cx="3193018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Subscribers vs. Non-Subscribers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10465951" y="3412093"/>
            <a:ext cx="3193018" cy="1011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 demonstrate higher average spend and total revenue contribution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24230" y="5205651"/>
            <a:ext cx="3728799" cy="2264212"/>
          </a:xfrm>
          <a:prstGeom prst="roundRect">
            <a:avLst>
              <a:gd name="adj" fmla="val 4846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01370" y="5205651"/>
            <a:ext cx="91440" cy="2264212"/>
          </a:xfrm>
          <a:prstGeom prst="roundRect">
            <a:avLst>
              <a:gd name="adj" fmla="val 96834"/>
            </a:avLst>
          </a:prstGeom>
          <a:solidFill>
            <a:srgbClr val="B88E23"/>
          </a:solidFill>
          <a:ln/>
        </p:spPr>
      </p:sp>
      <p:sp>
        <p:nvSpPr>
          <p:cNvPr id="14" name="Text 11"/>
          <p:cNvSpPr/>
          <p:nvPr/>
        </p:nvSpPr>
        <p:spPr>
          <a:xfrm>
            <a:off x="6526411" y="5439251"/>
            <a:ext cx="3193018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Repeat Buyers &amp; Subscriptions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6526411" y="6224349"/>
            <a:ext cx="3193018" cy="1011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with &gt;5 purchases show significantly higher subscription rates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7434" y="335875"/>
            <a:ext cx="3812381" cy="381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2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4747" y="961787"/>
            <a:ext cx="2272903" cy="43481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785235" y="1118711"/>
            <a:ext cx="171688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5129689" y="1083826"/>
            <a:ext cx="437674" cy="190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1200" dirty="0"/>
          </a:p>
        </p:txBody>
      </p:sp>
      <p:sp>
        <p:nvSpPr>
          <p:cNvPr id="6" name="Shape 3"/>
          <p:cNvSpPr/>
          <p:nvPr/>
        </p:nvSpPr>
        <p:spPr>
          <a:xfrm>
            <a:off x="5038130" y="1408033"/>
            <a:ext cx="9134356" cy="7620"/>
          </a:xfrm>
          <a:prstGeom prst="roundRect">
            <a:avLst>
              <a:gd name="adj" fmla="val 673225"/>
            </a:avLst>
          </a:prstGeom>
          <a:solidFill>
            <a:srgbClr val="DDD3BA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295" y="1427083"/>
            <a:ext cx="4545925" cy="43481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785354" y="1537097"/>
            <a:ext cx="171688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6266259" y="1549122"/>
            <a:ext cx="792718" cy="190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1200" dirty="0"/>
          </a:p>
        </p:txBody>
      </p:sp>
      <p:sp>
        <p:nvSpPr>
          <p:cNvPr id="10" name="Shape 6"/>
          <p:cNvSpPr/>
          <p:nvPr/>
        </p:nvSpPr>
        <p:spPr>
          <a:xfrm>
            <a:off x="6174700" y="1873329"/>
            <a:ext cx="7997785" cy="7620"/>
          </a:xfrm>
          <a:prstGeom prst="roundRect">
            <a:avLst>
              <a:gd name="adj" fmla="val 673225"/>
            </a:avLst>
          </a:prstGeom>
          <a:solidFill>
            <a:srgbClr val="DDD3BA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43" y="1892379"/>
            <a:ext cx="6818828" cy="43481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785354" y="2002393"/>
            <a:ext cx="171688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1350" dirty="0"/>
          </a:p>
        </p:txBody>
      </p:sp>
      <p:sp>
        <p:nvSpPr>
          <p:cNvPr id="13" name="Text 8"/>
          <p:cNvSpPr/>
          <p:nvPr/>
        </p:nvSpPr>
        <p:spPr>
          <a:xfrm>
            <a:off x="7402711" y="2014418"/>
            <a:ext cx="348615" cy="190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1200" dirty="0"/>
          </a:p>
        </p:txBody>
      </p:sp>
      <p:sp>
        <p:nvSpPr>
          <p:cNvPr id="14" name="Text 9"/>
          <p:cNvSpPr/>
          <p:nvPr/>
        </p:nvSpPr>
        <p:spPr>
          <a:xfrm>
            <a:off x="427434" y="2464594"/>
            <a:ext cx="13775531" cy="195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Classified customers into three segments based on purchase history. This segmentation enables targeted retention strategies and personalized marketing campaigns to move customers up the loyalty pyramid.</a:t>
            </a:r>
            <a:endParaRPr lang="en-US" sz="950" dirty="0"/>
          </a:p>
        </p:txBody>
      </p:sp>
      <p:sp>
        <p:nvSpPr>
          <p:cNvPr id="15" name="Text 10"/>
          <p:cNvSpPr/>
          <p:nvPr/>
        </p:nvSpPr>
        <p:spPr>
          <a:xfrm>
            <a:off x="427434" y="2919413"/>
            <a:ext cx="1796415" cy="190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Age Group</a:t>
            </a:r>
            <a:endParaRPr lang="en-US" sz="1200" dirty="0"/>
          </a:p>
        </p:txBody>
      </p:sp>
      <p:sp>
        <p:nvSpPr>
          <p:cNvPr id="16" name="Text 11"/>
          <p:cNvSpPr/>
          <p:nvPr/>
        </p:nvSpPr>
        <p:spPr>
          <a:xfrm>
            <a:off x="427434" y="3232190"/>
            <a:ext cx="6738818" cy="195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Calculated total revenue contribution across different age demographics to identify high-value segments</a:t>
            </a:r>
            <a:endParaRPr lang="en-US" sz="9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767" y="2934772"/>
            <a:ext cx="6738818" cy="673881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45976"/>
            <a:ext cx="64414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Interactive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Built comprehensive Power BI dashboard presenting all insights visually with interactive filters for real-time exploration of customer shopping patterns, revenue trends, and product performance metrics.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2025-11-26T13:13:28Z</dcterms:created>
  <dcterms:modified xsi:type="dcterms:W3CDTF">2025-11-26T13:13:28Z</dcterms:modified>
</cp:coreProperties>
</file>